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2" r:id="rId4"/>
    <p:sldId id="273" r:id="rId5"/>
    <p:sldId id="274" r:id="rId6"/>
    <p:sldId id="275" r:id="rId7"/>
    <p:sldId id="278" r:id="rId8"/>
    <p:sldId id="277" r:id="rId9"/>
    <p:sldId id="279" r:id="rId10"/>
    <p:sldId id="276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80" r:id="rId19"/>
    <p:sldId id="281" r:id="rId20"/>
    <p:sldId id="265" r:id="rId21"/>
    <p:sldId id="266" r:id="rId22"/>
    <p:sldId id="268" r:id="rId23"/>
    <p:sldId id="269" r:id="rId24"/>
    <p:sldId id="270" r:id="rId25"/>
    <p:sldId id="267" r:id="rId26"/>
    <p:sldId id="271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4"/>
    <p:restoredTop sz="75414"/>
  </p:normalViewPr>
  <p:slideViewPr>
    <p:cSldViewPr>
      <p:cViewPr varScale="1">
        <p:scale>
          <a:sx n="102" d="100"/>
          <a:sy n="102" d="100"/>
        </p:scale>
        <p:origin x="12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6" d="100"/>
          <a:sy n="116" d="100"/>
        </p:scale>
        <p:origin x="-2216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CC8D647-5BA0-414E-814C-F9460EE7842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35276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83463F6-E67C-6045-BF0A-9F0363CDFDC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958369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1D5CD8EF-B0AB-814B-A2B0-40E9F70C9462}" type="slidenum">
              <a:rPr lang="en-GB" altLang="en-US" sz="1200"/>
              <a:pPr/>
              <a:t>1</a:t>
            </a:fld>
            <a:endParaRPr lang="en-GB" alt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7902F39E-D123-9D4F-B323-705631690B78}" type="slidenum">
              <a:rPr lang="en-GB" altLang="en-US" sz="1200"/>
              <a:pPr/>
              <a:t>17</a:t>
            </a:fld>
            <a:endParaRPr lang="en-GB" altLang="en-US" sz="12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</a:rPr>
              <a:t>• differences can thus be used to estimate divergence times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Use molecular clocks for estimating</a:t>
            </a:r>
            <a:r>
              <a:rPr lang="en-GB" altLang="en-US" baseline="0" dirty="0">
                <a:solidFill>
                  <a:srgbClr val="000000"/>
                </a:solidFill>
              </a:rPr>
              <a:t> divergence times at you peril though! I will explain why in the lecture.</a:t>
            </a:r>
            <a:endParaRPr lang="en-GB" altLang="en-US" dirty="0">
              <a:solidFill>
                <a:srgbClr val="000000"/>
              </a:solidFill>
            </a:endParaRPr>
          </a:p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08C94F18-7AEF-614A-9701-B805A69E8C78}" type="slidenum">
              <a:rPr lang="en-GB" altLang="en-US" sz="1200"/>
              <a:pPr/>
              <a:t>20</a:t>
            </a:fld>
            <a:endParaRPr lang="en-GB" altLang="en-US" sz="12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2672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thus most of the  change occurring has been shifts between forms with equal adaptive ability. Probably because most mutation are deleterious to the protein</a:t>
            </a:r>
            <a:endParaRPr lang="en-GB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5B40A66A-59AC-D343-851C-5791E4DF882B}" type="slidenum">
              <a:rPr lang="en-GB" altLang="en-US" sz="1200"/>
              <a:pPr/>
              <a:t>21</a:t>
            </a:fld>
            <a:endParaRPr lang="en-GB" altLang="en-US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probably because most mutations are neutral</a:t>
            </a:r>
            <a:endParaRPr lang="en-GB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01F8DFAF-42D0-4944-93B6-14240290ABAD}" type="slidenum">
              <a:rPr lang="en-GB" altLang="en-US" sz="1200"/>
              <a:pPr/>
              <a:t>22</a:t>
            </a:fld>
            <a:endParaRPr lang="en-GB" altLang="en-US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3200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“regulates protein structure and gene expression through effects on co-translational protein folding, translation efficiency and accuracy, mRNA stability, and transcription. Codon usage regulates the speed of translation elongation, resulting in non-uniform ribosome decoding rates on mRNAs during translation that is adapted to co-translational protein folding process”</a:t>
            </a:r>
          </a:p>
          <a:p>
            <a:endParaRPr lang="en-GB" altLang="en-US" sz="3200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GB" altLang="en-US" sz="2000" dirty="0">
                <a:solidFill>
                  <a:srgbClr val="000000"/>
                </a:solidFill>
              </a:rPr>
              <a:t>https://</a:t>
            </a:r>
            <a:r>
              <a:rPr lang="en-GB" altLang="en-US" sz="2000" dirty="0" err="1">
                <a:solidFill>
                  <a:srgbClr val="000000"/>
                </a:solidFill>
              </a:rPr>
              <a:t>biosignaling.biomedcentral.com</a:t>
            </a:r>
            <a:r>
              <a:rPr lang="en-GB" altLang="en-US" sz="2000" dirty="0">
                <a:solidFill>
                  <a:srgbClr val="000000"/>
                </a:solidFill>
              </a:rPr>
              <a:t>/articles/10.1186/s12964-020-00642-6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ACDF50B2-1AAB-FF44-99AF-2E5842146A93}" type="slidenum">
              <a:rPr lang="en-GB" altLang="en-US" sz="1200"/>
              <a:pPr/>
              <a:t>23</a:t>
            </a:fld>
            <a:endParaRPr lang="en-GB" altLang="en-US" sz="12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</a:rPr>
              <a:t>• </a:t>
            </a:r>
            <a:r>
              <a:rPr lang="en-GB" altLang="en-US" dirty="0" err="1">
                <a:solidFill>
                  <a:srgbClr val="000000"/>
                </a:solidFill>
              </a:rPr>
              <a:t>dN</a:t>
            </a:r>
            <a:r>
              <a:rPr lang="en-GB" altLang="en-US" dirty="0">
                <a:solidFill>
                  <a:srgbClr val="000000"/>
                </a:solidFill>
              </a:rPr>
              <a:t>= number of non-synonymous changes per non-synonymous site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</a:t>
            </a:r>
            <a:r>
              <a:rPr lang="en-GB" altLang="en-US" dirty="0" err="1">
                <a:solidFill>
                  <a:srgbClr val="000000"/>
                </a:solidFill>
              </a:rPr>
              <a:t>dS</a:t>
            </a:r>
            <a:r>
              <a:rPr lang="en-GB" altLang="en-US" dirty="0">
                <a:solidFill>
                  <a:srgbClr val="000000"/>
                </a:solidFill>
              </a:rPr>
              <a:t>= synonymous changes per synonymous site 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the lower the ratio the more constrained the gene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when </a:t>
            </a:r>
            <a:r>
              <a:rPr lang="en-GB" altLang="en-US" dirty="0" err="1">
                <a:solidFill>
                  <a:srgbClr val="000000"/>
                </a:solidFill>
              </a:rPr>
              <a:t>dN</a:t>
            </a:r>
            <a:r>
              <a:rPr lang="en-GB" altLang="en-US" dirty="0">
                <a:solidFill>
                  <a:srgbClr val="000000"/>
                </a:solidFill>
              </a:rPr>
              <a:t>=</a:t>
            </a:r>
            <a:r>
              <a:rPr lang="en-GB" altLang="en-US" dirty="0" err="1">
                <a:solidFill>
                  <a:srgbClr val="000000"/>
                </a:solidFill>
              </a:rPr>
              <a:t>dS</a:t>
            </a:r>
            <a:r>
              <a:rPr lang="en-GB" altLang="en-US" dirty="0">
                <a:solidFill>
                  <a:srgbClr val="000000"/>
                </a:solidFill>
              </a:rPr>
              <a:t> there is no selection operating</a:t>
            </a:r>
          </a:p>
          <a:p>
            <a:endParaRPr lang="en-GB" altLang="en-US" dirty="0"/>
          </a:p>
          <a:p>
            <a:r>
              <a:rPr lang="en-GB" altLang="en-US" dirty="0"/>
              <a:t>What</a:t>
            </a:r>
            <a:r>
              <a:rPr lang="en-GB" altLang="en-US" baseline="0" dirty="0"/>
              <a:t> has been happening when the </a:t>
            </a:r>
            <a:r>
              <a:rPr lang="en-GB" altLang="en-US" baseline="0" dirty="0" err="1"/>
              <a:t>dN</a:t>
            </a:r>
            <a:r>
              <a:rPr lang="en-GB" altLang="en-US" baseline="0" dirty="0"/>
              <a:t>/</a:t>
            </a:r>
            <a:r>
              <a:rPr lang="en-GB" altLang="en-US" baseline="0" dirty="0" err="1"/>
              <a:t>dS</a:t>
            </a:r>
            <a:r>
              <a:rPr lang="en-GB" altLang="en-US" baseline="0" dirty="0"/>
              <a:t> ratio is greater than 1?</a:t>
            </a:r>
            <a:endParaRPr lang="en-GB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1D7D0A1A-0A27-1A4E-B86C-28302246F062}" type="slidenum">
              <a:rPr lang="en-GB" altLang="en-US" sz="1200"/>
              <a:pPr/>
              <a:t>24</a:t>
            </a:fld>
            <a:endParaRPr lang="en-GB" altLang="en-US" sz="12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B9B40DBC-4FA6-BD45-9207-4D2649D4721A}" type="slidenum">
              <a:rPr lang="en-GB" altLang="en-US" sz="1200"/>
              <a:pPr/>
              <a:t>25</a:t>
            </a:fld>
            <a:endParaRPr lang="en-GB" altLang="en-US" sz="12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4077512C-5F73-CB4B-8D2E-59367880A5DD}" type="slidenum">
              <a:rPr lang="en-GB" altLang="en-US" sz="1200"/>
              <a:pPr/>
              <a:t>26</a:t>
            </a:fld>
            <a:endParaRPr lang="en-GB" altLang="en-US" sz="12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51D3BF61-CB41-774E-9F0D-E3213E4EC17B}" type="slidenum">
              <a:rPr lang="en-GB" altLang="en-US" sz="1200"/>
              <a:pPr/>
              <a:t>2</a:t>
            </a:fld>
            <a:endParaRPr lang="en-GB" alt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</a:rPr>
              <a:t>• nucleotide sequences undergo mutation chiefly as the result of misincorporation by polymerases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they can also be influenced by metabolic rates and DNA damage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some RNA viral polymerases have misincorporation levels as high as 1/1000bp (no proofreading activity)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generally however mutation rates per generation are very 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463F6-E67C-6045-BF0A-9F0363CDFDCC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7392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CA744E0C-D9EB-3844-9D62-949A2F43B525}" type="slidenum">
              <a:rPr lang="en-GB" altLang="en-US" sz="1200"/>
              <a:pPr/>
              <a:t>11</a:t>
            </a:fld>
            <a:endParaRPr lang="en-GB" altLang="en-US" sz="12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</a:rPr>
              <a:t>• nucleotide sequences undergo mutation chiefly as the result of misincorporation by polymerases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they can also be influenced by metabolic rates and DNA damage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some RNA viral polymerases have misincorporation levels as high as 1/1000bp (no proofreading activity)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generally however mutation rates per generation are very low</a:t>
            </a:r>
          </a:p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763D8B27-9A12-8249-AA37-1C530093B8B9}" type="slidenum">
              <a:rPr lang="en-GB" altLang="en-US" sz="1200"/>
              <a:pPr/>
              <a:t>12</a:t>
            </a:fld>
            <a:endParaRPr lang="en-GB" altLang="en-US" sz="12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</a:rPr>
              <a:t>• point mutations can be divided into transitions (purine to purine, A-G) or pyrimidine to pyrimidine (C-T)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all other mutations (</a:t>
            </a:r>
            <a:r>
              <a:rPr lang="en-GB" altLang="en-US" dirty="0" err="1">
                <a:solidFill>
                  <a:srgbClr val="000000"/>
                </a:solidFill>
              </a:rPr>
              <a:t>eg</a:t>
            </a:r>
            <a:r>
              <a:rPr lang="en-GB" altLang="en-US" dirty="0">
                <a:solidFill>
                  <a:srgbClr val="000000"/>
                </a:solidFill>
              </a:rPr>
              <a:t> C-G) are </a:t>
            </a:r>
            <a:r>
              <a:rPr lang="en-GB" altLang="en-US" dirty="0" err="1">
                <a:solidFill>
                  <a:srgbClr val="000000"/>
                </a:solidFill>
              </a:rPr>
              <a:t>transversions</a:t>
            </a:r>
            <a:r>
              <a:rPr lang="en-GB" altLang="en-US" dirty="0">
                <a:solidFill>
                  <a:srgbClr val="000000"/>
                </a:solidFill>
              </a:rPr>
              <a:t>)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synonymous substitutions are silent, non-synonymous substitutions change the amino acid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other changes involve insertions or deletions (see</a:t>
            </a:r>
            <a:r>
              <a:rPr lang="en-GB" altLang="en-US" baseline="0" dirty="0">
                <a:solidFill>
                  <a:srgbClr val="000000"/>
                </a:solidFill>
              </a:rPr>
              <a:t> AF’s lectures for more details including mechanisms)</a:t>
            </a:r>
            <a:endParaRPr lang="en-GB" altLang="en-US" dirty="0">
              <a:solidFill>
                <a:srgbClr val="000000"/>
              </a:solidFill>
            </a:endParaRPr>
          </a:p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8CCDABD-1C97-D34D-808E-BCDFF5732013}" type="slidenum">
              <a:rPr lang="en-GB" altLang="en-US" sz="1200"/>
              <a:pPr/>
              <a:t>13</a:t>
            </a:fld>
            <a:endParaRPr lang="en-GB" altLang="en-US" sz="12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in protein coding genes transitions evolve up to 10 fold faster than transversions</a:t>
            </a:r>
          </a:p>
          <a:p>
            <a:r>
              <a:rPr lang="en-GB" altLang="en-US">
                <a:solidFill>
                  <a:srgbClr val="000000"/>
                </a:solidFill>
              </a:rPr>
              <a:t>• thus transitions become ‘saturated’ before transversions</a:t>
            </a:r>
          </a:p>
          <a:p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A93595A3-EF5F-474F-9E7B-94D3383A1589}" type="slidenum">
              <a:rPr lang="en-GB" altLang="en-US" sz="1200"/>
              <a:pPr/>
              <a:t>14</a:t>
            </a:fld>
            <a:endParaRPr lang="en-GB" altLang="en-US" sz="12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often when looking at changes in gene sequences over time the actual number of changes is less than direct comparison of the sequences suggests</a:t>
            </a:r>
          </a:p>
          <a:p>
            <a:r>
              <a:rPr lang="en-GB" altLang="en-US">
                <a:solidFill>
                  <a:srgbClr val="000000"/>
                </a:solidFill>
              </a:rPr>
              <a:t>• this is due to multiple and other types of substitution</a:t>
            </a:r>
          </a:p>
          <a:p>
            <a:r>
              <a:rPr lang="en-GB" altLang="en-US">
                <a:solidFill>
                  <a:srgbClr val="000000"/>
                </a:solidFill>
              </a:rPr>
              <a:t>• this can have severe consequences when trying to understand dates of origin of genes or rates of evolution</a:t>
            </a:r>
          </a:p>
          <a:p>
            <a:endParaRPr lang="en-GB" altLang="en-US">
              <a:solidFill>
                <a:srgbClr val="000000"/>
              </a:solidFill>
            </a:endParaRPr>
          </a:p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9CC04128-4917-E04A-AD25-1179DFA8BBA5}" type="slidenum">
              <a:rPr lang="en-GB" altLang="en-US" sz="1200"/>
              <a:pPr/>
              <a:t>15</a:t>
            </a:fld>
            <a:endParaRPr lang="en-GB" altLang="en-US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however, when sequence divergence between genes is low the actual number of substitutions is close to the observed number</a:t>
            </a:r>
          </a:p>
          <a:p>
            <a:endParaRPr lang="en-GB" altLang="en-US">
              <a:solidFill>
                <a:srgbClr val="000000"/>
              </a:solidFill>
            </a:endParaRPr>
          </a:p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6BD3F9E-E58B-DE45-BDF4-969C230B7BEF}" type="slidenum">
              <a:rPr lang="en-GB" altLang="en-US" sz="1200"/>
              <a:pPr/>
              <a:t>16</a:t>
            </a:fld>
            <a:endParaRPr lang="en-GB" altLang="en-US" sz="12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we can use the Jukes-Cantor 1 parameter model or the Kimura’s 2 parameter model (weights transitions and transversions differently)</a:t>
            </a:r>
          </a:p>
          <a:p>
            <a:r>
              <a:rPr lang="en-GB" altLang="en-US">
                <a:solidFill>
                  <a:srgbClr val="000000"/>
                </a:solidFill>
              </a:rPr>
              <a:t>• Jukes-Cantor: d(distance)=-3/4ln(1-4/3p) where p is the proportion of nucleotide differences</a:t>
            </a:r>
          </a:p>
          <a:p>
            <a:r>
              <a:rPr lang="en-GB" altLang="en-US">
                <a:solidFill>
                  <a:srgbClr val="000000"/>
                </a:solidFill>
              </a:rPr>
              <a:t>• Kimura: d=1/2ln(1-2P-Q)+1/4(1/[1-2Q]) where P and Q are proportional differences due to transitions and transversions respectively</a:t>
            </a:r>
          </a:p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1183-7564-7A4A-903B-3B8AEB51AC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482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0B3EA-95C2-BD4D-9837-8514CD572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6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BB8F2-3DD5-444A-96A9-BF3C91D2B7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43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F7D86F-0CD0-9B4A-8552-4B0A064F9C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6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248E5B-73BD-E544-9FA2-A3C2AA3BB1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03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381B6-5FFD-2747-BF43-F6715B2673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69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D8F8C-8673-C549-B941-801D07013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04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1A756-63A0-2C49-A63C-1EC1A04713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90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653FD-81D3-0F42-8666-28631C9F44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01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911DA-9467-0245-AD26-FE2F11C1DB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86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452D0-D2E3-A44D-A324-7780C53A07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75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21D30C19-89A8-2C4A-B86A-9CAC18C5ED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ChangeArrowheads="1"/>
          </p:cNvSpPr>
          <p:nvPr/>
        </p:nvSpPr>
        <p:spPr bwMode="auto">
          <a:xfrm>
            <a:off x="762000" y="685800"/>
            <a:ext cx="782778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Change in gene sequences over time</a:t>
            </a:r>
          </a:p>
          <a:p>
            <a:endParaRPr lang="en-GB" altLang="en-US" sz="3600" dirty="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9FDFC-185E-801D-C302-B017471A0F4C}"/>
              </a:ext>
            </a:extLst>
          </p:cNvPr>
          <p:cNvSpPr txBox="1"/>
          <p:nvPr/>
        </p:nvSpPr>
        <p:spPr>
          <a:xfrm>
            <a:off x="1075492" y="1700808"/>
            <a:ext cx="72008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Learning objectives:</a:t>
            </a:r>
          </a:p>
          <a:p>
            <a:endParaRPr lang="en-GB" altLang="en-US" sz="2400" dirty="0">
              <a:solidFill>
                <a:srgbClr val="000000"/>
              </a:solidFill>
              <a:latin typeface="Arial" charset="0"/>
            </a:endParaRP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understand the types of mutations that occur in organisms and variation in the rates of genome evolution 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</a:t>
            </a:r>
            <a:r>
              <a:rPr lang="en-GB" altLang="en-US" dirty="0">
                <a:solidFill>
                  <a:srgbClr val="000000"/>
                </a:solidFill>
                <a:latin typeface="Arial" charset="0"/>
              </a:rPr>
              <a:t> understand how sequence divergence is measured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understand sequence constraint variation between genes and how this can be measured</a:t>
            </a:r>
          </a:p>
          <a:p>
            <a:endParaRPr lang="en-GB" altLang="en-US" sz="2400" dirty="0">
              <a:solidFill>
                <a:srgbClr val="000000"/>
              </a:solidFill>
              <a:latin typeface="Arial" charset="0"/>
            </a:endParaRPr>
          </a:p>
          <a:p>
            <a:endParaRPr lang="en-GB" altLang="en-US" sz="240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51A019-0645-C31D-D129-D9E4A0F91A8A}"/>
              </a:ext>
            </a:extLst>
          </p:cNvPr>
          <p:cNvSpPr txBox="1"/>
          <p:nvPr/>
        </p:nvSpPr>
        <p:spPr>
          <a:xfrm>
            <a:off x="2555776" y="44896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spontaneous depurination 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B51E06-B7A2-52AB-42E4-E9B5A2E4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224" y="1484784"/>
            <a:ext cx="399097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598FB0-0968-A674-7F66-070476CA9C94}"/>
              </a:ext>
            </a:extLst>
          </p:cNvPr>
          <p:cNvSpPr txBox="1"/>
          <p:nvPr/>
        </p:nvSpPr>
        <p:spPr>
          <a:xfrm>
            <a:off x="1151620" y="4470043"/>
            <a:ext cx="68407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can also result in a T:A bond after repair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depurination rates can be 10s to 100s per hour in mammalian cells 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rates can be elevated by other factors such as UV or mutagens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5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ChangeArrowheads="1"/>
          </p:cNvSpPr>
          <p:nvPr/>
        </p:nvSpPr>
        <p:spPr bwMode="auto">
          <a:xfrm>
            <a:off x="1043608" y="360040"/>
            <a:ext cx="6813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>
                <a:solidFill>
                  <a:srgbClr val="FF3300"/>
                </a:solidFill>
                <a:latin typeface="Arial" charset="0"/>
              </a:rPr>
              <a:t>Change in nucleotide sequences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9458" name="Rectangle 3"/>
          <p:cNvSpPr>
            <a:spLocks noChangeArrowheads="1"/>
          </p:cNvSpPr>
          <p:nvPr/>
        </p:nvSpPr>
        <p:spPr bwMode="auto">
          <a:xfrm>
            <a:off x="6194848" y="2060848"/>
            <a:ext cx="26976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mutation rates</a:t>
            </a:r>
            <a:endParaRPr lang="en-GB" alt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080EDF1-4BBA-8E43-9DEC-F33F3F4D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8" y="1628800"/>
            <a:ext cx="5636952" cy="48691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2971800" y="690563"/>
            <a:ext cx="3117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types of mutation</a:t>
            </a:r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9CA5EE2-D2A8-C942-9F2C-8FA21FD30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44" y="1484784"/>
            <a:ext cx="4537361" cy="4869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ChangeArrowheads="1"/>
          </p:cNvSpPr>
          <p:nvPr/>
        </p:nvSpPr>
        <p:spPr bwMode="auto">
          <a:xfrm>
            <a:off x="1219200" y="914400"/>
            <a:ext cx="7396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transition versus transversion mutation rates</a:t>
            </a:r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2355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480060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1600200" y="5638800"/>
            <a:ext cx="6164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bovid COII gene divergence over time</a:t>
            </a:r>
            <a:endParaRPr lang="en-GB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ChangeArrowheads="1"/>
          </p:cNvSpPr>
          <p:nvPr/>
        </p:nvSpPr>
        <p:spPr bwMode="auto">
          <a:xfrm>
            <a:off x="1259632" y="329834"/>
            <a:ext cx="678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Measuring sequence divergence</a:t>
            </a:r>
            <a:endParaRPr lang="en-GB" altLang="en-US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83337-1332-2041-92D6-3AC99A6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32" y="1412776"/>
            <a:ext cx="7264350" cy="433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617220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3"/>
          <p:cNvSpPr>
            <a:spLocks noChangeArrowheads="1"/>
          </p:cNvSpPr>
          <p:nvPr/>
        </p:nvSpPr>
        <p:spPr bwMode="auto">
          <a:xfrm>
            <a:off x="1295400" y="228600"/>
            <a:ext cx="68421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correcting for expected versus observed </a:t>
            </a:r>
          </a:p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sequence divergence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ChangeArrowheads="1"/>
          </p:cNvSpPr>
          <p:nvPr/>
        </p:nvSpPr>
        <p:spPr bwMode="auto">
          <a:xfrm>
            <a:off x="1295400" y="609600"/>
            <a:ext cx="6934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Jukes-Cantor: d(distance)=-3/4ln(1-4/3p) </a:t>
            </a:r>
          </a:p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where p is the proportion of nucleotide </a:t>
            </a:r>
          </a:p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differences</a:t>
            </a:r>
            <a:endParaRPr lang="en-GB" altLang="en-US" sz="20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CD7F9-A0DC-F643-ACB6-CC972A26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2" y="2362200"/>
            <a:ext cx="7805435" cy="315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ChangeArrowheads="1"/>
          </p:cNvSpPr>
          <p:nvPr/>
        </p:nvSpPr>
        <p:spPr bwMode="auto">
          <a:xfrm>
            <a:off x="2438400" y="838200"/>
            <a:ext cx="424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>
                <a:solidFill>
                  <a:srgbClr val="FF3300"/>
                </a:solidFill>
                <a:latin typeface="Arial" charset="0"/>
              </a:rPr>
              <a:t>The molecular clock</a:t>
            </a:r>
          </a:p>
        </p:txBody>
      </p:sp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1371600" y="1600200"/>
            <a:ext cx="67262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some protein coding genes behave in a 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clock-like manner (</a:t>
            </a:r>
            <a:r>
              <a:rPr lang="en-GB" altLang="en-US" sz="2800" dirty="0" err="1">
                <a:solidFill>
                  <a:srgbClr val="000000"/>
                </a:solidFill>
                <a:latin typeface="Arial" charset="0"/>
              </a:rPr>
              <a:t>ie</a:t>
            </a:r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 the rate if evolution 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is the same in many different species)</a:t>
            </a:r>
            <a:endParaRPr lang="en-GB" alt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292E4-48D2-7841-84DD-A0C8CF11A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3429000"/>
            <a:ext cx="7647709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9B5CE54F-ACE4-C3F3-9D6F-B5B0F6D9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900719"/>
            <a:ext cx="5688632" cy="50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0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A91C608-C8EB-FC0D-807A-5E51E16F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01687"/>
            <a:ext cx="4305300" cy="234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FAE1-2681-64B1-98ED-9DEC8B9F4316}"/>
              </a:ext>
            </a:extLst>
          </p:cNvPr>
          <p:cNvSpPr txBox="1"/>
          <p:nvPr/>
        </p:nvSpPr>
        <p:spPr>
          <a:xfrm>
            <a:off x="1331640" y="4183322"/>
            <a:ext cx="63153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can be investigated using a relative rate test. A clock-like protein coding gene can be used to infer divergence dates across a whole phylogeny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7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ChangeArrowheads="1"/>
          </p:cNvSpPr>
          <p:nvPr/>
        </p:nvSpPr>
        <p:spPr bwMode="auto">
          <a:xfrm>
            <a:off x="2743200" y="1143000"/>
            <a:ext cx="3740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Lecture Overview</a:t>
            </a:r>
          </a:p>
        </p:txBody>
      </p:sp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1143000" y="2057400"/>
            <a:ext cx="5612434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mutation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measuring sequence divergence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the molecular clock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codon usage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rate variation among genes</a:t>
            </a:r>
          </a:p>
          <a:p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ChangeArrowheads="1"/>
          </p:cNvSpPr>
          <p:nvPr/>
        </p:nvSpPr>
        <p:spPr bwMode="auto">
          <a:xfrm>
            <a:off x="1447800" y="381000"/>
            <a:ext cx="6623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the rate is runs on absolute time and is </a:t>
            </a:r>
          </a:p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independent of generation time</a:t>
            </a:r>
            <a:endParaRPr lang="en-GB" altLang="en-US" sz="2000">
              <a:solidFill>
                <a:srgbClr val="000000"/>
              </a:solidFill>
            </a:endParaRPr>
          </a:p>
        </p:txBody>
      </p:sp>
      <p:pic>
        <p:nvPicPr>
          <p:cNvPr id="3379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403066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1066800" y="838200"/>
            <a:ext cx="77668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silent substitutions do show a generation time 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effect</a:t>
            </a:r>
            <a:endParaRPr lang="en-GB" alt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E2C8AFF-20EC-7744-9D95-0C8C0BF1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4" y="2338091"/>
            <a:ext cx="7851173" cy="273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88F990-6298-4985-B520-EEB8225E029A}"/>
              </a:ext>
            </a:extLst>
          </p:cNvPr>
          <p:cNvSpPr txBox="1"/>
          <p:nvPr/>
        </p:nvSpPr>
        <p:spPr>
          <a:xfrm>
            <a:off x="899592" y="555813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note these rates are per year 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3"/>
          <p:cNvSpPr>
            <a:spLocks noChangeArrowheads="1"/>
          </p:cNvSpPr>
          <p:nvPr/>
        </p:nvSpPr>
        <p:spPr bwMode="auto">
          <a:xfrm>
            <a:off x="3048000" y="381000"/>
            <a:ext cx="2901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>
                <a:solidFill>
                  <a:srgbClr val="FF3300"/>
                </a:solidFill>
                <a:latin typeface="Arial" charset="0"/>
              </a:rPr>
              <a:t>Codon usage</a:t>
            </a:r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399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1340768"/>
            <a:ext cx="3417330" cy="437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5685313-FD93-C1B8-1F97-C819FE0B3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366037"/>
            <a:ext cx="35052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361C33-3879-9D25-D0C6-16DB0991342D}"/>
              </a:ext>
            </a:extLst>
          </p:cNvPr>
          <p:cNvSpPr txBox="1"/>
          <p:nvPr/>
        </p:nvSpPr>
        <p:spPr>
          <a:xfrm>
            <a:off x="396253" y="4676355"/>
            <a:ext cx="40841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GB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although silent substitutions are generally neutral some codon choices are preferred=codon bias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ChangeArrowheads="1"/>
          </p:cNvSpPr>
          <p:nvPr/>
        </p:nvSpPr>
        <p:spPr bwMode="auto">
          <a:xfrm>
            <a:off x="1524000" y="990600"/>
            <a:ext cx="589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>
                <a:solidFill>
                  <a:srgbClr val="FF3300"/>
                </a:solidFill>
                <a:latin typeface="Arial" charset="0"/>
              </a:rPr>
              <a:t>Rate variation among genes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1066800" y="1828800"/>
            <a:ext cx="723741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because of </a:t>
            </a:r>
            <a:r>
              <a:rPr lang="en-GB" altLang="en-US" sz="2800" dirty="0">
                <a:solidFill>
                  <a:srgbClr val="FF0000"/>
                </a:solidFill>
                <a:latin typeface="Arial" charset="0"/>
              </a:rPr>
              <a:t>constraints</a:t>
            </a:r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 some genes evolve 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a lot faster than others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this can be measured using </a:t>
            </a:r>
            <a:r>
              <a:rPr lang="en-GB" altLang="en-US" sz="2800" dirty="0" err="1">
                <a:solidFill>
                  <a:srgbClr val="000000"/>
                </a:solidFill>
                <a:latin typeface="Arial" charset="0"/>
              </a:rPr>
              <a:t>dN</a:t>
            </a:r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en-GB" altLang="en-US" sz="2800" dirty="0" err="1">
                <a:solidFill>
                  <a:srgbClr val="000000"/>
                </a:solidFill>
                <a:latin typeface="Arial" charset="0"/>
              </a:rPr>
              <a:t>dS</a:t>
            </a:r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 ratios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ChangeArrowheads="1"/>
          </p:cNvSpPr>
          <p:nvPr/>
        </p:nvSpPr>
        <p:spPr bwMode="auto">
          <a:xfrm>
            <a:off x="304800" y="304800"/>
            <a:ext cx="8721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dN/dS across primate, rodent  and artiodactyl  genes</a:t>
            </a:r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90600"/>
            <a:ext cx="4300538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ChangeArrowheads="1"/>
          </p:cNvSpPr>
          <p:nvPr/>
        </p:nvSpPr>
        <p:spPr bwMode="auto">
          <a:xfrm>
            <a:off x="1676400" y="762000"/>
            <a:ext cx="6130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neutral versus deleterious mutations</a:t>
            </a:r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7F156-DB92-A746-970C-1EE8DEF6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086545"/>
            <a:ext cx="7113149" cy="3070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4862266" y="259477"/>
            <a:ext cx="37254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constraints also operate in different regions 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of a single gene</a:t>
            </a:r>
            <a:endParaRPr lang="en-GB" altLang="en-US" dirty="0">
              <a:solidFill>
                <a:srgbClr val="000000"/>
              </a:solidFill>
            </a:endParaRPr>
          </a:p>
        </p:txBody>
      </p:sp>
      <p:pic>
        <p:nvPicPr>
          <p:cNvPr id="460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88" y="476672"/>
            <a:ext cx="3849296" cy="378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2B5261AE-CEEA-39E1-6B6C-4237701A1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88" y="4437112"/>
            <a:ext cx="7772400" cy="2557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70687B-C984-CD02-6F31-EF513F76F265}"/>
              </a:ext>
            </a:extLst>
          </p:cNvPr>
          <p:cNvSpPr txBox="1"/>
          <p:nvPr/>
        </p:nvSpPr>
        <p:spPr>
          <a:xfrm>
            <a:off x="3131840" y="130397"/>
            <a:ext cx="2592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Mutation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D23E1-6F35-90C9-B1B5-AFF9D8328F19}"/>
              </a:ext>
            </a:extLst>
          </p:cNvPr>
          <p:cNvSpPr txBox="1"/>
          <p:nvPr/>
        </p:nvSpPr>
        <p:spPr>
          <a:xfrm>
            <a:off x="611560" y="771104"/>
            <a:ext cx="7632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mutations in DNA sequences can be spontaneous via incorrect copying by polymerases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5B41F84-FFDF-D487-B838-1CC0CBF1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268" y="1684647"/>
            <a:ext cx="4617460" cy="4290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9353EF-DE0D-0CDF-8224-1D101E57AC30}"/>
              </a:ext>
            </a:extLst>
          </p:cNvPr>
          <p:cNvSpPr txBox="1"/>
          <p:nvPr/>
        </p:nvSpPr>
        <p:spPr>
          <a:xfrm>
            <a:off x="683568" y="6140711"/>
            <a:ext cx="655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what do you notice about the above table….?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5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A44207-D951-F15C-9769-650026AEDE1D}"/>
              </a:ext>
            </a:extLst>
          </p:cNvPr>
          <p:cNvSpPr txBox="1"/>
          <p:nvPr/>
        </p:nvSpPr>
        <p:spPr>
          <a:xfrm>
            <a:off x="1187624" y="476672"/>
            <a:ext cx="7200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Reminder-DNA polymerases have proofreading activity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223702A-8C41-83F7-D414-DC282DBD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57" y="1677001"/>
            <a:ext cx="5173086" cy="4200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E4B32-99E6-695D-050E-A13B1C085D68}"/>
              </a:ext>
            </a:extLst>
          </p:cNvPr>
          <p:cNvSpPr txBox="1"/>
          <p:nvPr/>
        </p:nvSpPr>
        <p:spPr>
          <a:xfrm>
            <a:off x="1547664" y="592057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repairing a </a:t>
            </a:r>
            <a:r>
              <a:rPr lang="en-GB" altLang="en-US" sz="2400" dirty="0">
                <a:solidFill>
                  <a:srgbClr val="FF0000"/>
                </a:solidFill>
                <a:latin typeface="Arial" charset="0"/>
              </a:rPr>
              <a:t>point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 mutation</a:t>
            </a:r>
          </a:p>
        </p:txBody>
      </p:sp>
    </p:spTree>
    <p:extLst>
      <p:ext uri="{BB962C8B-B14F-4D97-AF65-F5344CB8AC3E}">
        <p14:creationId xmlns:p14="http://schemas.microsoft.com/office/powerpoint/2010/main" val="167541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E45D521B-3B2D-9A22-F8E2-D78CF049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32656"/>
            <a:ext cx="5878794" cy="5007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0048B-FF0A-CCAF-F767-A0CC233DE936}"/>
              </a:ext>
            </a:extLst>
          </p:cNvPr>
          <p:cNvSpPr txBox="1"/>
          <p:nvPr/>
        </p:nvSpPr>
        <p:spPr>
          <a:xfrm>
            <a:off x="1403648" y="5661248"/>
            <a:ext cx="54726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repairing introduced point mutations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repair machinery can be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CB5D26-944D-76B1-975B-2A0841DD7CF6}"/>
              </a:ext>
            </a:extLst>
          </p:cNvPr>
          <p:cNvSpPr txBox="1"/>
          <p:nvPr/>
        </p:nvSpPr>
        <p:spPr>
          <a:xfrm>
            <a:off x="611560" y="260648"/>
            <a:ext cx="8136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RNA polymerases lack proofreading activity</a:t>
            </a:r>
            <a:endParaRPr lang="en-US" sz="3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7A2146-E4CF-E140-8ADB-952698C3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79650"/>
            <a:ext cx="6192688" cy="4116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A2472-ABB8-086D-6462-B51FBC853C70}"/>
              </a:ext>
            </a:extLst>
          </p:cNvPr>
          <p:cNvSpPr txBox="1"/>
          <p:nvPr/>
        </p:nvSpPr>
        <p:spPr>
          <a:xfrm>
            <a:off x="641938" y="5766355"/>
            <a:ext cx="74227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except coronaviruses-which have the largest genomes of any RNA viruses as a result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86771D7-E561-E1E0-21F6-E5E81D673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7904" y="1583543"/>
            <a:ext cx="5056045" cy="3690913"/>
          </a:xfrm>
          <a:prstGeom prst="rect">
            <a:avLst/>
          </a:prstGeom>
        </p:spPr>
      </p:pic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7040ABB-0D08-4007-01A5-0BCEDD036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94567"/>
            <a:ext cx="3403738" cy="3268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27C64-BAA9-0FB0-FE1E-2288711059B0}"/>
              </a:ext>
            </a:extLst>
          </p:cNvPr>
          <p:cNvSpPr txBox="1"/>
          <p:nvPr/>
        </p:nvSpPr>
        <p:spPr>
          <a:xfrm>
            <a:off x="1475656" y="188640"/>
            <a:ext cx="5916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Classification of mutations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8BB3F-67CF-5FAA-9971-ED8E0736B6DB}"/>
              </a:ext>
            </a:extLst>
          </p:cNvPr>
          <p:cNvSpPr txBox="1"/>
          <p:nvPr/>
        </p:nvSpPr>
        <p:spPr>
          <a:xfrm>
            <a:off x="617585" y="5517232"/>
            <a:ext cx="7632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a conservative mutation changes one amino acid to another one with similar properties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AEC9BE-1C10-8238-7AF3-087FD4FB3BDE}"/>
              </a:ext>
            </a:extLst>
          </p:cNvPr>
          <p:cNvSpPr txBox="1"/>
          <p:nvPr/>
        </p:nvSpPr>
        <p:spPr>
          <a:xfrm>
            <a:off x="1619672" y="476672"/>
            <a:ext cx="5904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Spontaneous mutations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D3D22-AAF3-2EAA-BB4D-F421DF0A86D5}"/>
              </a:ext>
            </a:extLst>
          </p:cNvPr>
          <p:cNvSpPr txBox="1"/>
          <p:nvPr/>
        </p:nvSpPr>
        <p:spPr>
          <a:xfrm>
            <a:off x="1259632" y="1133383"/>
            <a:ext cx="55446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can be the result of spontaneous</a:t>
            </a:r>
          </a:p>
          <a:p>
            <a:pPr marL="514350" indent="-514350">
              <a:buAutoNum type="romanLcParenBoth"/>
            </a:pPr>
            <a:r>
              <a:rPr lang="en-GB" altLang="en-US" dirty="0">
                <a:solidFill>
                  <a:srgbClr val="FF0000"/>
                </a:solidFill>
                <a:latin typeface="Arial" charset="0"/>
              </a:rPr>
              <a:t>tautomerism</a:t>
            </a:r>
          </a:p>
          <a:p>
            <a:pPr marL="514350" indent="-514350">
              <a:buAutoNum type="romanLcParenBoth"/>
            </a:pPr>
            <a:r>
              <a:rPr lang="en-GB" altLang="en-US" dirty="0">
                <a:solidFill>
                  <a:srgbClr val="000000"/>
                </a:solidFill>
                <a:latin typeface="Arial" charset="0"/>
              </a:rPr>
              <a:t>deamination</a:t>
            </a:r>
          </a:p>
          <a:p>
            <a:pPr marL="514350" indent="-514350">
              <a:buAutoNum type="romanLcParenBoth"/>
            </a:pPr>
            <a:r>
              <a:rPr lang="en-GB" altLang="en-US" dirty="0">
                <a:solidFill>
                  <a:srgbClr val="000000"/>
                </a:solidFill>
                <a:latin typeface="Arial" charset="0"/>
              </a:rPr>
              <a:t>d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epurination 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3FCC8D4-D299-C0A3-B8DA-6C90390D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703043"/>
            <a:ext cx="3685634" cy="258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8FC730-7B0A-0EBD-3DCA-A34F4901712A}"/>
              </a:ext>
            </a:extLst>
          </p:cNvPr>
          <p:cNvSpPr txBox="1"/>
          <p:nvPr/>
        </p:nvSpPr>
        <p:spPr>
          <a:xfrm>
            <a:off x="1115616" y="5445224"/>
            <a:ext cx="753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keto/amino normal, enol/</a:t>
            </a:r>
            <a:r>
              <a:rPr lang="en-GB" altLang="en-US" sz="2400" dirty="0" err="1">
                <a:solidFill>
                  <a:srgbClr val="000000"/>
                </a:solidFill>
                <a:latin typeface="Arial" charset="0"/>
              </a:rPr>
              <a:t>imino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 are rare forms that can lead to mispairing during replication or in already replicated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2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E69E3063-3B9E-38EF-177B-A3E9C73DE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7" b="46230"/>
          <a:stretch/>
        </p:blipFill>
        <p:spPr bwMode="auto">
          <a:xfrm>
            <a:off x="1835696" y="1277033"/>
            <a:ext cx="4174146" cy="212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07F0D-38AC-9A33-C3D1-E8136A9AAA7B}"/>
              </a:ext>
            </a:extLst>
          </p:cNvPr>
          <p:cNvSpPr txBox="1"/>
          <p:nvPr/>
        </p:nvSpPr>
        <p:spPr>
          <a:xfrm>
            <a:off x="1043608" y="188640"/>
            <a:ext cx="72728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spontaneous </a:t>
            </a:r>
            <a:r>
              <a:rPr lang="en-GB" altLang="en-US" sz="2400" dirty="0">
                <a:solidFill>
                  <a:srgbClr val="FF0000"/>
                </a:solidFill>
                <a:latin typeface="Arial" charset="0"/>
              </a:rPr>
              <a:t>deamination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 of cytosine can lead to mutation of C:G to A:T after repair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99088-5E8C-D7BC-47A6-4DED16921289}"/>
              </a:ext>
            </a:extLst>
          </p:cNvPr>
          <p:cNvSpPr txBox="1"/>
          <p:nvPr/>
        </p:nvSpPr>
        <p:spPr>
          <a:xfrm>
            <a:off x="1187624" y="3429000"/>
            <a:ext cx="6380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occurs more frequently at methylated DNA leading to CG mutation hotspots in DNA such as bacteria and humans </a:t>
            </a:r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6DA0ED4F-000A-2577-C77D-DDB6A4173D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7" t="47222"/>
          <a:stretch/>
        </p:blipFill>
        <p:spPr bwMode="auto">
          <a:xfrm>
            <a:off x="2102077" y="4629329"/>
            <a:ext cx="3925567" cy="195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8655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Ben:Applications (Mac OS 9):Microsoft Office 98:Templates:Blank Presentation</Template>
  <TotalTime>458</TotalTime>
  <Words>1000</Words>
  <Application>Microsoft Macintosh PowerPoint</Application>
  <PresentationFormat>On-screen Show (4:3)</PresentationFormat>
  <Paragraphs>117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Georgia</vt:lpstr>
      <vt:lpstr>Times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Mike Tristem</dc:creator>
  <cp:lastModifiedBy>Tristem, Michael</cp:lastModifiedBy>
  <cp:revision>58</cp:revision>
  <cp:lastPrinted>2003-02-06T20:33:05Z</cp:lastPrinted>
  <dcterms:created xsi:type="dcterms:W3CDTF">2010-05-20T16:06:40Z</dcterms:created>
  <dcterms:modified xsi:type="dcterms:W3CDTF">2022-11-08T06:26:13Z</dcterms:modified>
</cp:coreProperties>
</file>